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0" r:id="rId3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11" autoAdjust="0"/>
  </p:normalViewPr>
  <p:slideViewPr>
    <p:cSldViewPr snapToGrid="0">
      <p:cViewPr varScale="1">
        <p:scale>
          <a:sx n="103" d="100"/>
          <a:sy n="103" d="100"/>
        </p:scale>
        <p:origin x="270" y="114"/>
      </p:cViewPr>
      <p:guideLst>
        <p:guide orient="horz" pos="2144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5778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499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1169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13260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30913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CCB13-60AB-4CD5-9324-910D4C01901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0CAD5-AAD7-4926-B208-E6DD53E2A55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FEBD1-19B8-45B6-B992-9F80B720DA3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EF9E2-90D7-408D-9AD1-A0109C30EB2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FD17F-4089-4393-AF01-794AE617E6E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CC255-08A2-4CA1-B0B7-AD77F2FC1D9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F3118-F442-4D34-97EC-A14DE27957D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A554F-36B0-42DA-A25D-4FE7D95D9FD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E93C1-7904-4A9E-985C-C0DD47A330E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77B9C-81C9-494F-A21B-04E610091FD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FD01E-A645-48D9-9D09-184B2DFAB35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fld id="{FCA81F75-857C-437E-B0B9-97FC08536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2">
              <a:lumMod val="10000"/>
            </a:schemeClr>
          </a:solidFill>
          <a:latin typeface="Arial"/>
          <a:ea typeface="+mj-ea"/>
          <a:cs typeface="Arial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1E1C11"/>
          </a:solidFill>
          <a:latin typeface="Arial"/>
          <a:ea typeface="+mn-ea"/>
          <a:cs typeface="Arial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1E1C11"/>
          </a:solidFill>
          <a:latin typeface="Arial"/>
          <a:cs typeface="Arial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1E1C11"/>
          </a:solidFill>
          <a:latin typeface="Arial"/>
          <a:cs typeface="Arial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1E1C11"/>
          </a:solidFill>
          <a:latin typeface="Arial"/>
          <a:cs typeface="Arial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1E1C11"/>
          </a:solidFill>
          <a:latin typeface="Arial"/>
          <a:cs typeface="Arial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1775459" y="1656463"/>
            <a:ext cx="8641080" cy="48028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1E1C1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srgbClr val="1E1C11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5288" y="4666978"/>
            <a:ext cx="8166221" cy="180296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ea typeface="+mj-ea"/>
              </a:rPr>
              <a:t>演題発表に関連し、開示すべき</a:t>
            </a:r>
            <a:r>
              <a:rPr lang="en-US" altLang="ja-JP" sz="2400" b="1" dirty="0">
                <a:ea typeface="+mj-ea"/>
              </a:rPr>
              <a:t>CO I </a:t>
            </a:r>
            <a:r>
              <a:rPr lang="ja-JP" altLang="en-US" sz="2400" b="1" dirty="0">
                <a:ea typeface="+mj-ea"/>
              </a:rPr>
              <a:t>関係にある企業等として、</a:t>
            </a:r>
            <a:endParaRPr lang="en-US" altLang="ja-JP" sz="2400" b="1" dirty="0">
              <a:ea typeface="+mj-ea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1100" b="1" dirty="0">
              <a:ea typeface="+mj-ea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ea typeface="+mj-ea"/>
              </a:rPr>
              <a:t>　　エ　コンサルタント・講演料：（株）</a:t>
            </a:r>
            <a:r>
              <a:rPr lang="ja-JP" altLang="en-US" sz="2000" dirty="0">
                <a:ea typeface="+mj-ea"/>
              </a:rPr>
              <a:t>○○○○○</a:t>
            </a:r>
            <a:endParaRPr lang="en-US" altLang="ja-JP" sz="2000" b="1" dirty="0">
              <a:ea typeface="+mj-ea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ea typeface="+mj-ea"/>
              </a:rPr>
              <a:t>　　カ　研究費：</a:t>
            </a:r>
            <a:r>
              <a:rPr lang="en-US" altLang="ja-JP" sz="2000" b="1" dirty="0">
                <a:ea typeface="+mj-ea"/>
              </a:rPr>
              <a:t> </a:t>
            </a:r>
            <a:r>
              <a:rPr lang="ja-JP" altLang="en-US" sz="2000" b="1" dirty="0">
                <a:ea typeface="+mj-ea"/>
              </a:rPr>
              <a:t>　　　　　　　　　　△△△△協会　　　　　　　　　</a:t>
            </a:r>
            <a:r>
              <a:rPr lang="en-US" altLang="ja-JP" sz="2000" b="1" dirty="0">
                <a:ea typeface="+mj-ea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ea typeface="+mj-ea"/>
              </a:rPr>
              <a:t>　　</a:t>
            </a:r>
            <a:endParaRPr lang="en-US" altLang="ja-JP" sz="2000" b="1" dirty="0">
              <a:ea typeface="+mj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121368" y="1956317"/>
            <a:ext cx="678259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演題名：</a:t>
            </a:r>
            <a:r>
              <a:rPr lang="ja-JP" altLang="en-US" sz="2000" b="1" dirty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子ども虐待防止のための多機関連携の必要性</a:t>
            </a:r>
            <a:endParaRPr lang="en-US" altLang="ja-JP" sz="2000" b="1" dirty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endParaRPr lang="en-US" altLang="ja-JP" b="1" dirty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r>
              <a:rPr lang="ja-JP" altLang="en-US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所属</a:t>
            </a:r>
            <a:r>
              <a:rPr lang="en-US" altLang="ja-JP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:</a:t>
            </a:r>
            <a:r>
              <a:rPr lang="ja-JP" altLang="en-US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　　神奈川医科大学病院　小児科</a:t>
            </a:r>
            <a:endParaRPr lang="en-US" altLang="ja-JP" b="1" dirty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r>
              <a:rPr lang="ja-JP" altLang="en-US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名前</a:t>
            </a:r>
            <a:r>
              <a:rPr lang="en-US" altLang="ja-JP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:</a:t>
            </a:r>
            <a:r>
              <a:rPr lang="ja-JP" altLang="en-US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　　</a:t>
            </a:r>
            <a:r>
              <a:rPr lang="ja-JP" altLang="en-US" sz="2000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伊勢原</a:t>
            </a:r>
            <a:r>
              <a:rPr lang="en-US" altLang="ja-JP" sz="2000" b="1">
                <a:solidFill>
                  <a:srgbClr val="1E1C11"/>
                </a:solidFill>
                <a:latin typeface="Arial"/>
                <a:ea typeface="+mj-ea"/>
                <a:cs typeface="Arial"/>
              </a:rPr>
              <a:t> </a:t>
            </a:r>
            <a:r>
              <a:rPr lang="ja-JP" altLang="en-US" sz="2000" b="1">
                <a:solidFill>
                  <a:srgbClr val="1E1C11"/>
                </a:solidFill>
                <a:latin typeface="Arial"/>
                <a:ea typeface="+mj-ea"/>
                <a:cs typeface="Arial"/>
              </a:rPr>
              <a:t>一郎</a:t>
            </a:r>
            <a:r>
              <a:rPr lang="ja-JP" altLang="en-US" sz="2000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、伊勢原 二郎、</a:t>
            </a:r>
            <a:r>
              <a:rPr lang="ja-JP" altLang="en-US" sz="2000" b="1" dirty="0">
                <a:solidFill>
                  <a:srgbClr val="1E1C11"/>
                </a:solidFill>
                <a:latin typeface="Arial"/>
                <a:cs typeface="Arial"/>
              </a:rPr>
              <a:t>伊勢原 </a:t>
            </a:r>
            <a:r>
              <a:rPr lang="ja-JP" altLang="en-US" sz="2000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三郎</a:t>
            </a:r>
            <a:endParaRPr lang="en-US" altLang="ja-JP" sz="2000" b="1" dirty="0">
              <a:solidFill>
                <a:srgbClr val="1E1C11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3226779" y="3773650"/>
            <a:ext cx="5753687" cy="703386"/>
          </a:xfrm>
          <a:solidFill>
            <a:schemeClr val="accent6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r>
              <a:rPr lang="ja-JP" altLang="en-US" sz="4000" b="1" dirty="0">
                <a:solidFill>
                  <a:srgbClr val="1E1C11"/>
                </a:solidFill>
              </a:rPr>
              <a:t>筆頭発表者のＣＯ Ｉ 開示</a:t>
            </a:r>
            <a:endParaRPr lang="en-US" altLang="ja-JP" sz="1800" b="1" i="1" dirty="0">
              <a:solidFill>
                <a:srgbClr val="1E1C1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3908966" y="6079723"/>
            <a:ext cx="4374069" cy="36293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ja-JP" altLang="en-US" sz="1800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 ↑ 開示すべき内容がある項目のみ記載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846782" y="241608"/>
            <a:ext cx="843472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　</a:t>
            </a:r>
            <a:r>
              <a:rPr lang="ja-JP" altLang="en-US" sz="2800" b="1" u="sng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ＣＯＩ開示具体例（タイトルスライドにて開示）</a:t>
            </a:r>
            <a:endParaRPr lang="en-US" altLang="ja-JP" sz="2800" b="1" u="sng" dirty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endParaRPr lang="en-US" altLang="ja-JP" b="1" dirty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r>
              <a:rPr lang="ja-JP" altLang="en-US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　口頭発表時、申告すべきＣＯＩ状態がある時</a:t>
            </a:r>
          </a:p>
        </p:txBody>
      </p:sp>
      <p:pic>
        <p:nvPicPr>
          <p:cNvPr id="11" name="図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9681" y="1662154"/>
            <a:ext cx="1636859" cy="14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1775818" y="221815"/>
            <a:ext cx="8641080" cy="642421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1E1C1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dirty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13249" y="2978871"/>
            <a:ext cx="8166221" cy="353230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ea typeface="ＭＳ Ｐゴシック"/>
              </a:rPr>
              <a:t>演題発表に関連し、開示すべき</a:t>
            </a:r>
            <a:r>
              <a:rPr lang="en-US" altLang="ja-JP" sz="2400" b="1" dirty="0">
                <a:ea typeface="ＭＳ Ｐゴシック"/>
              </a:rPr>
              <a:t>CO I </a:t>
            </a:r>
            <a:r>
              <a:rPr lang="ja-JP" altLang="en-US" sz="2400" b="1" dirty="0">
                <a:ea typeface="ＭＳ Ｐゴシック"/>
              </a:rPr>
              <a:t>関係にある企業等として、</a:t>
            </a:r>
            <a:endParaRPr lang="en-US" altLang="ja-JP" sz="2400" b="1" dirty="0">
              <a:ea typeface="ＭＳ Ｐゴシック"/>
            </a:endParaRPr>
          </a:p>
          <a:p>
            <a:pPr marL="185737" indent="0">
              <a:lnSpc>
                <a:spcPct val="80000"/>
              </a:lnSpc>
              <a:spcBef>
                <a:spcPts val="2280"/>
              </a:spcBef>
              <a:buNone/>
            </a:pPr>
            <a:r>
              <a:rPr lang="ja-JP" altLang="en-US" sz="2000" b="1" dirty="0">
                <a:ea typeface="ＭＳ Ｐゴシック"/>
              </a:rPr>
              <a:t>ア　役員・顧問：　　　　　　　　　　　　　　　　</a:t>
            </a:r>
            <a:endParaRPr lang="en-US" altLang="ja-JP" sz="2000" b="1" dirty="0">
              <a:ea typeface="ＭＳ Ｐゴシック"/>
            </a:endParaRPr>
          </a:p>
          <a:p>
            <a:pPr marL="185737" indent="0">
              <a:lnSpc>
                <a:spcPct val="80000"/>
              </a:lnSpc>
              <a:buNone/>
            </a:pPr>
            <a:r>
              <a:rPr lang="ja-JP" altLang="en-US" sz="2000" b="1" dirty="0">
                <a:ea typeface="ＭＳ Ｐゴシック"/>
              </a:rPr>
              <a:t>イ　株保有・利益：　　　　　　　　　　　</a:t>
            </a:r>
            <a:endParaRPr lang="en-US" altLang="ja-JP" sz="2000" b="1" dirty="0">
              <a:ea typeface="ＭＳ Ｐゴシック"/>
            </a:endParaRPr>
          </a:p>
          <a:p>
            <a:pPr marL="185737" indent="0">
              <a:lnSpc>
                <a:spcPct val="80000"/>
              </a:lnSpc>
              <a:buNone/>
            </a:pPr>
            <a:r>
              <a:rPr lang="ja-JP" altLang="en-US" sz="2000" b="1" dirty="0">
                <a:ea typeface="ＭＳ Ｐゴシック"/>
              </a:rPr>
              <a:t>ウ　特許使用料：　　　　　　　　　　　　</a:t>
            </a:r>
            <a:endParaRPr lang="en-US" altLang="ja-JP" sz="2000" b="1" dirty="0">
              <a:ea typeface="ＭＳ Ｐゴシック"/>
            </a:endParaRPr>
          </a:p>
          <a:p>
            <a:pPr marL="185737" indent="0">
              <a:lnSpc>
                <a:spcPct val="80000"/>
              </a:lnSpc>
              <a:buNone/>
            </a:pPr>
            <a:r>
              <a:rPr lang="ja-JP" altLang="en-US" sz="2000" b="1" dirty="0">
                <a:ea typeface="ＭＳ Ｐゴシック"/>
              </a:rPr>
              <a:t>エ　コンサルタント・講演料：　　　　　　　　　　　　　　　</a:t>
            </a:r>
            <a:endParaRPr lang="en-US" altLang="ja-JP" sz="2000" b="1" dirty="0">
              <a:ea typeface="ＭＳ Ｐゴシック"/>
            </a:endParaRPr>
          </a:p>
          <a:p>
            <a:pPr marL="185737" indent="0">
              <a:lnSpc>
                <a:spcPct val="80000"/>
              </a:lnSpc>
              <a:buNone/>
            </a:pPr>
            <a:r>
              <a:rPr lang="ja-JP" altLang="en-US" sz="2000" b="1" dirty="0">
                <a:ea typeface="ＭＳ Ｐゴシック"/>
              </a:rPr>
              <a:t>オ　原稿料：　　　　　　　　　　　　　　　　  　　</a:t>
            </a:r>
            <a:endParaRPr lang="en-US" altLang="ja-JP" sz="2000" b="1" dirty="0">
              <a:ea typeface="ＭＳ Ｐゴシック"/>
            </a:endParaRPr>
          </a:p>
          <a:p>
            <a:pPr marL="185737" indent="0">
              <a:lnSpc>
                <a:spcPct val="80000"/>
              </a:lnSpc>
              <a:buNone/>
            </a:pPr>
            <a:r>
              <a:rPr lang="ja-JP" altLang="en-US" sz="2000" b="1" dirty="0">
                <a:ea typeface="ＭＳ Ｐゴシック"/>
              </a:rPr>
              <a:t>カ　研究費：　　　　　</a:t>
            </a:r>
            <a:endParaRPr lang="en-US" altLang="ja-JP" sz="2000" b="1" dirty="0">
              <a:ea typeface="ＭＳ Ｐゴシック"/>
            </a:endParaRPr>
          </a:p>
          <a:p>
            <a:pPr marL="185737" indent="0">
              <a:lnSpc>
                <a:spcPct val="80000"/>
              </a:lnSpc>
              <a:buNone/>
            </a:pPr>
            <a:r>
              <a:rPr lang="ja-JP" altLang="en-US" sz="2000" b="1">
                <a:ea typeface="ＭＳ Ｐゴシック"/>
              </a:rPr>
              <a:t>キ　旅費・贈答品などの報酬：</a:t>
            </a:r>
            <a:r>
              <a:rPr lang="ja-JP" altLang="en-US" sz="2000" b="1" dirty="0">
                <a:ea typeface="ＭＳ Ｐゴシック"/>
              </a:rPr>
              <a:t>　 　　　　　　　　　　</a:t>
            </a:r>
            <a:endParaRPr lang="en-US" altLang="ja-JP" sz="2000" b="1" dirty="0">
              <a:ea typeface="ＭＳ Ｐゴシック"/>
            </a:endParaRPr>
          </a:p>
          <a:p>
            <a:pPr marL="185737" indent="0">
              <a:lnSpc>
                <a:spcPct val="80000"/>
              </a:lnSpc>
              <a:buNone/>
            </a:pPr>
            <a:r>
              <a:rPr lang="ja-JP" altLang="en-US" sz="2000" b="1" dirty="0">
                <a:ea typeface="ＭＳ Ｐゴシック"/>
              </a:rPr>
              <a:t>ク　寄付講座所属：　　　　　　　　　　</a:t>
            </a:r>
            <a:endParaRPr lang="en-US" altLang="ja-JP" sz="2000" b="1" dirty="0">
              <a:ea typeface="ＭＳ Ｐゴシック"/>
            </a:endParaRPr>
          </a:p>
          <a:p>
            <a:pPr marL="185737" indent="0">
              <a:lnSpc>
                <a:spcPct val="80000"/>
              </a:lnSpc>
              <a:buNone/>
            </a:pPr>
            <a:r>
              <a:rPr lang="ja-JP" altLang="en-US" sz="2000" b="1" dirty="0">
                <a:ea typeface="ＭＳ Ｐゴシック"/>
              </a:rPr>
              <a:t>ケ　その他：　　　　 　　　</a:t>
            </a:r>
            <a:endParaRPr lang="en-US" altLang="ja-JP" sz="2000" b="1" dirty="0">
              <a:ea typeface="ＭＳ Ｐゴシック"/>
            </a:endParaRPr>
          </a:p>
          <a:p>
            <a:pPr marL="355600" indent="-169863">
              <a:lnSpc>
                <a:spcPct val="80000"/>
              </a:lnSpc>
              <a:buNone/>
            </a:pPr>
            <a:endParaRPr lang="en-US" altLang="ja-JP" sz="2000" b="1" dirty="0">
              <a:ea typeface="ＭＳ Ｐゴシック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013249" y="545120"/>
            <a:ext cx="660427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演題名：</a:t>
            </a:r>
            <a:r>
              <a:rPr lang="ja-JP" altLang="en-US" sz="2000" b="1" dirty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　</a:t>
            </a:r>
            <a:endParaRPr lang="en-US" altLang="ja-JP" sz="2000" b="1" dirty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  <a:p>
            <a:endParaRPr lang="en-US" altLang="ja-JP" b="1" dirty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  <a:p>
            <a:r>
              <a:rPr lang="ja-JP" altLang="en-US" b="1" dirty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所属：　 　</a:t>
            </a:r>
            <a:endParaRPr lang="en-US" altLang="ja-JP" b="1" dirty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  <a:p>
            <a:r>
              <a:rPr lang="ja-JP" altLang="en-US" b="1" dirty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名前：　 </a:t>
            </a:r>
            <a:endParaRPr lang="en-US" altLang="ja-JP" b="1" dirty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3209376" y="2116963"/>
            <a:ext cx="5753687" cy="703386"/>
          </a:xfrm>
          <a:solidFill>
            <a:srgbClr val="F79646"/>
          </a:solidFill>
          <a:ln>
            <a:solidFill>
              <a:srgbClr val="1E1C11"/>
            </a:solidFill>
          </a:ln>
        </p:spPr>
        <p:txBody>
          <a:bodyPr/>
          <a:lstStyle/>
          <a:p>
            <a:r>
              <a:rPr lang="ja-JP" altLang="en-US" sz="4000" b="1" dirty="0">
                <a:solidFill>
                  <a:srgbClr val="1E1C11"/>
                </a:solidFill>
                <a:ea typeface="ＭＳ Ｐゴシック"/>
              </a:rPr>
              <a:t>筆頭発表者のＣＯ Ｉ 開示</a:t>
            </a:r>
            <a:endParaRPr lang="en-US" altLang="ja-JP" sz="1800" b="1" i="1" dirty="0">
              <a:solidFill>
                <a:srgbClr val="1E1C11"/>
              </a:solidFill>
              <a:ea typeface="ＭＳ Ｐゴシック"/>
            </a:endParaRPr>
          </a:p>
        </p:txBody>
      </p:sp>
      <p:pic>
        <p:nvPicPr>
          <p:cNvPr id="7" name="図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0040" y="221815"/>
            <a:ext cx="1636859" cy="14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188</Words>
  <Application>Microsoft Office PowerPoint</Application>
  <PresentationFormat>ワイド画面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Default Design</vt:lpstr>
      <vt:lpstr>筆頭発表者のＣＯ Ｉ 開示</vt:lpstr>
      <vt:lpstr>筆頭発表者のＣＯ Ｉ 開示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21-0002</cp:lastModifiedBy>
  <cp:revision>97</cp:revision>
  <dcterms:created xsi:type="dcterms:W3CDTF">2000-09-04T17:39:07Z</dcterms:created>
  <dcterms:modified xsi:type="dcterms:W3CDTF">2024-11-20T00:55:23Z</dcterms:modified>
</cp:coreProperties>
</file>